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1" r:id="rId1"/>
    <p:sldMasterId id="2147483697" r:id="rId2"/>
  </p:sldMasterIdLst>
  <p:notesMasterIdLst>
    <p:notesMasterId r:id="rId25"/>
  </p:notesMasterIdLst>
  <p:handoutMasterIdLst>
    <p:handoutMasterId r:id="rId26"/>
  </p:handoutMasterIdLst>
  <p:sldIdLst>
    <p:sldId id="303" r:id="rId3"/>
    <p:sldId id="482" r:id="rId4"/>
    <p:sldId id="484" r:id="rId5"/>
    <p:sldId id="415" r:id="rId6"/>
    <p:sldId id="384" r:id="rId7"/>
    <p:sldId id="385" r:id="rId8"/>
    <p:sldId id="452" r:id="rId9"/>
    <p:sldId id="481" r:id="rId10"/>
    <p:sldId id="475" r:id="rId11"/>
    <p:sldId id="477" r:id="rId12"/>
    <p:sldId id="448" r:id="rId13"/>
    <p:sldId id="466" r:id="rId14"/>
    <p:sldId id="467" r:id="rId15"/>
    <p:sldId id="451" r:id="rId16"/>
    <p:sldId id="418" r:id="rId17"/>
    <p:sldId id="457" r:id="rId18"/>
    <p:sldId id="458" r:id="rId19"/>
    <p:sldId id="459" r:id="rId20"/>
    <p:sldId id="486" r:id="rId21"/>
    <p:sldId id="487" r:id="rId22"/>
    <p:sldId id="437" r:id="rId23"/>
    <p:sldId id="333" r:id="rId24"/>
  </p:sldIdLst>
  <p:sldSz cx="9144000" cy="6858000" type="screen4x3"/>
  <p:notesSz cx="7099300" cy="10234613"/>
  <p:embeddedFontLs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 Light" panose="020B060402020202020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 Medium" panose="020B0604020202020204" charset="0"/>
      <p:regular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616"/>
    <a:srgbClr val="7FBA22"/>
    <a:srgbClr val="CC00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1E73C77-FDA3-4724-AF5C-313636683F7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321717E-F51F-4A57-B9B6-D9A19B107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86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1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1052736"/>
            <a:ext cx="6264697" cy="482453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78384"/>
            <a:ext cx="6120680" cy="3870896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60848"/>
            <a:ext cx="6192688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2078384"/>
            <a:ext cx="6264697" cy="38708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411760" y="404664"/>
            <a:ext cx="6120680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068960"/>
            <a:ext cx="4230448" cy="1008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899592"/>
            <a:ext cx="7128792" cy="103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107504"/>
            <a:ext cx="6048672" cy="8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115616"/>
            <a:ext cx="7668344" cy="111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6464300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1084008"/>
            <a:ext cx="8117280" cy="481024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3550189"/>
            <a:ext cx="5551896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3837493"/>
            <a:ext cx="4810240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4437112"/>
            <a:ext cx="5551896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4653136"/>
            <a:ext cx="3487424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745416"/>
            <a:ext cx="5549624" cy="16845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18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4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539552" y="1988840"/>
            <a:ext cx="5904656" cy="3888432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 userDrawn="1"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539552" y="1989138"/>
            <a:ext cx="5904656" cy="388778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4572000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7" r:id="rId3"/>
    <p:sldLayoutId id="214748371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" y="0"/>
            <a:ext cx="9142476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27308" y="6255016"/>
            <a:ext cx="240512" cy="240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65597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8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cs-CZ" sz="8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zp.cz/opzp-2021-2027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opst_2021_2027" TargetMode="External"/><Relationship Id="rId2" Type="http://schemas.openxmlformats.org/officeDocument/2006/relationships/hyperlink" Target="https://www.planobnovycr.cz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zp.cz/cz/setrna_verejna_sprava" TargetMode="External"/><Relationship Id="rId5" Type="http://schemas.openxmlformats.org/officeDocument/2006/relationships/hyperlink" Target="https://www.sovz.cz/" TargetMode="External"/><Relationship Id="rId4" Type="http://schemas.openxmlformats.org/officeDocument/2006/relationships/hyperlink" Target="https://www.sfzp.cz/dotace-a-pujcky/modernizacni-fond/vyzvy/detail-vyzvy/?id=1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odpadove_hospodarstvi" TargetMode="External"/><Relationship Id="rId2" Type="http://schemas.openxmlformats.org/officeDocument/2006/relationships/hyperlink" Target="mailto:jan.marsak@mzp.cz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rázek 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5563"/>
          <a:stretch>
            <a:fillRect/>
          </a:stretch>
        </p:blipFill>
        <p:spPr>
          <a:xfrm flipH="1">
            <a:off x="467544" y="131685"/>
            <a:ext cx="8424936" cy="6048672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78278" y="692696"/>
            <a:ext cx="7704856" cy="5184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1"/>
          </p:nvPr>
        </p:nvSpPr>
        <p:spPr>
          <a:xfrm>
            <a:off x="683568" y="3061434"/>
            <a:ext cx="4752528" cy="100811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+mn-lt"/>
              </a:rPr>
              <a:t>Jan Maršák</a:t>
            </a:r>
          </a:p>
          <a:p>
            <a:r>
              <a:rPr lang="cs-CZ" sz="2000" b="1" dirty="0" smtClean="0">
                <a:latin typeface="+mn-lt"/>
              </a:rPr>
              <a:t>Odbor odpadů</a:t>
            </a:r>
          </a:p>
          <a:p>
            <a:r>
              <a:rPr lang="cs-CZ" sz="2000" b="1" dirty="0" smtClean="0">
                <a:latin typeface="+mn-lt"/>
              </a:rPr>
              <a:t>Ministerstvo </a:t>
            </a:r>
            <a:r>
              <a:rPr lang="cs-CZ" sz="2000" b="1" dirty="0">
                <a:latin typeface="+mn-lt"/>
              </a:rPr>
              <a:t>životního prostředí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2"/>
          </p:nvPr>
        </p:nvSpPr>
        <p:spPr>
          <a:xfrm>
            <a:off x="683568" y="4350051"/>
            <a:ext cx="6912768" cy="1368152"/>
          </a:xfrm>
        </p:spPr>
        <p:txBody>
          <a:bodyPr>
            <a:noAutofit/>
          </a:bodyPr>
          <a:lstStyle/>
          <a:p>
            <a:r>
              <a:rPr lang="cs-CZ" sz="2000" b="1" u="sng" dirty="0" smtClean="0">
                <a:latin typeface="+mn-lt"/>
              </a:rPr>
              <a:t>On-line konference SMO ČR </a:t>
            </a:r>
            <a:endParaRPr lang="cs-CZ" sz="2000" b="1" u="sng" dirty="0" smtClean="0">
              <a:latin typeface="+mn-lt"/>
            </a:endParaRPr>
          </a:p>
          <a:p>
            <a:r>
              <a:rPr lang="cs-CZ" sz="2000" b="1" dirty="0" smtClean="0">
                <a:latin typeface="+mn-lt"/>
              </a:rPr>
              <a:t>25</a:t>
            </a:r>
            <a:r>
              <a:rPr lang="cs-CZ" sz="2000" b="1" dirty="0" smtClean="0">
                <a:latin typeface="+mn-lt"/>
              </a:rPr>
              <a:t>. listopadu 2021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8832" cy="1512168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strategie </a:t>
            </a:r>
            <a:r>
              <a:rPr lang="cs-CZ" sz="3200" u="sng" dirty="0" smtClean="0"/>
              <a:t>odpadového </a:t>
            </a:r>
            <a:r>
              <a:rPr lang="cs-CZ" sz="3200" u="sng" dirty="0" smtClean="0"/>
              <a:t>hospodářství </a:t>
            </a:r>
            <a:endParaRPr lang="cs-CZ" sz="3200" u="sng" dirty="0"/>
          </a:p>
        </p:txBody>
      </p:sp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0539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772816"/>
            <a:ext cx="6480720" cy="398032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/>
              <a:t>Vyhláška k přechodu odpad/</a:t>
            </a:r>
            <a:r>
              <a:rPr lang="cs-CZ" sz="1600" b="1" dirty="0" err="1" smtClean="0"/>
              <a:t>neodpad</a:t>
            </a:r>
            <a:r>
              <a:rPr lang="cs-CZ" sz="1600" b="1" dirty="0" smtClean="0"/>
              <a:t> pro vybrané stavební odpady </a:t>
            </a:r>
            <a:r>
              <a:rPr lang="cs-CZ" sz="1600" dirty="0" smtClean="0"/>
              <a:t>– zahájena příprava – spolupráce s MPO.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/>
              <a:t>Vyhláška k přechodu odpad/</a:t>
            </a:r>
            <a:r>
              <a:rPr lang="cs-CZ" sz="1600" b="1" dirty="0" err="1" smtClean="0"/>
              <a:t>neodpad</a:t>
            </a:r>
            <a:r>
              <a:rPr lang="cs-CZ" sz="1600" b="1" dirty="0" smtClean="0"/>
              <a:t> pro paliva z odpadů</a:t>
            </a:r>
            <a:r>
              <a:rPr lang="cs-CZ" sz="1600" dirty="0" smtClean="0"/>
              <a:t> – zahájení přípravy v 2. polovině roku 2021. </a:t>
            </a:r>
            <a:endParaRPr lang="cs-CZ" sz="1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836713"/>
            <a:ext cx="6408712" cy="720080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Nová odpadová legislativa</a:t>
            </a:r>
            <a:br>
              <a:rPr lang="cs-CZ" sz="2400" u="sng" dirty="0" smtClean="0"/>
            </a:br>
            <a:r>
              <a:rPr lang="cs-CZ" sz="2400" u="sng" dirty="0" smtClean="0"/>
              <a:t>připravované Prováděcí předpisy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58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632848" cy="1944216"/>
          </a:xfrm>
        </p:spPr>
        <p:txBody>
          <a:bodyPr>
            <a:noAutofit/>
          </a:bodyPr>
          <a:lstStyle/>
          <a:p>
            <a:r>
              <a:rPr lang="cs-CZ" sz="4000" u="sng" dirty="0" smtClean="0"/>
              <a:t>Nový strategický rámec </a:t>
            </a:r>
            <a:r>
              <a:rPr lang="cs-CZ" sz="4000" dirty="0" smtClean="0"/>
              <a:t>odpadového a oběhového hospodářství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554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Strategický rámec cirkulární ekonomiky ČR 2040 – </a:t>
            </a:r>
            <a:r>
              <a:rPr lang="cs-CZ" sz="1600" b="1" u="sng" dirty="0"/>
              <a:t>Cirkulární Česko </a:t>
            </a:r>
            <a:r>
              <a:rPr lang="cs-CZ" sz="1600" b="1" u="sng" dirty="0" smtClean="0"/>
              <a:t>2040</a:t>
            </a:r>
            <a:endParaRPr lang="cs-CZ" sz="1600" b="1" dirty="0" smtClean="0"/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Široké pojetí cirkulární ekonomiky – 10 prioritních oblastí.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Zaměření se na fáze návrhu a výroby produktů.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Důraz na předcházení vzniku odpadů.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Inovace a digitalizace v celém výrobním řetězci a v nakládání s odpady.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Ekonomické nástroje preferující předcházení vzniku odpadu a recyklaci.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Využití druhotných surovin.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Příprava </a:t>
            </a:r>
            <a:r>
              <a:rPr lang="cs-CZ" sz="1600" b="1" dirty="0"/>
              <a:t>- spolupráce s OECD, EK, </a:t>
            </a:r>
            <a:r>
              <a:rPr lang="cs-CZ" sz="1600" b="1" dirty="0" smtClean="0"/>
              <a:t>široká pracovní </a:t>
            </a:r>
            <a:r>
              <a:rPr lang="cs-CZ" sz="1600" b="1" dirty="0"/>
              <a:t>skupina, veřejná </a:t>
            </a:r>
            <a:r>
              <a:rPr lang="cs-CZ" sz="1600" b="1" dirty="0" smtClean="0"/>
              <a:t>konzultace</a:t>
            </a:r>
          </a:p>
          <a:p>
            <a:pPr marL="639763" lvl="2" indent="-285750"/>
            <a:endParaRPr lang="cs-CZ" sz="1600" b="1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Harmonogram</a:t>
            </a:r>
            <a:endParaRPr lang="cs-CZ" sz="1600" b="1" dirty="0" smtClean="0"/>
          </a:p>
          <a:p>
            <a:pPr marL="639763" lvl="2" indent="-285750">
              <a:spcBef>
                <a:spcPts val="600"/>
              </a:spcBef>
            </a:pPr>
            <a:r>
              <a:rPr lang="cs-CZ" sz="1600" b="1" i="1" dirty="0" smtClean="0"/>
              <a:t>Veřejná konzultace – květen 2021.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i="1" dirty="0" smtClean="0"/>
              <a:t>Seminář k představení Strategického rámce – červen 2021.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i="1" dirty="0" smtClean="0"/>
              <a:t>Meziresortní připomínkové řízení – srpen/září 2021.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Vypořádání připomínek z MPŘ – listopad 2021.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Schválení vládou – prosinec 2021.</a:t>
            </a:r>
          </a:p>
          <a:p>
            <a:pPr marL="639763" lvl="2" indent="-285750"/>
            <a:endParaRPr lang="cs-CZ" sz="1600" b="1" dirty="0" smtClean="0"/>
          </a:p>
          <a:p>
            <a:pPr lvl="2" indent="0">
              <a:buNone/>
            </a:pPr>
            <a:endParaRPr lang="cs-CZ" sz="1600" b="1" dirty="0" smtClean="0"/>
          </a:p>
          <a:p>
            <a:pPr marL="639763" lvl="2" indent="-285750"/>
            <a:endParaRPr lang="cs-CZ" sz="1600" b="1" dirty="0" smtClean="0"/>
          </a:p>
          <a:p>
            <a:pPr marL="639763" lvl="2" indent="-285750"/>
            <a:endParaRPr lang="cs-CZ" sz="16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Nový strategický rámec </a:t>
            </a:r>
            <a:br>
              <a:rPr lang="cs-CZ" sz="3200" u="sng" dirty="0" smtClean="0"/>
            </a:br>
            <a:r>
              <a:rPr lang="cs-CZ" sz="3200" u="sng" dirty="0" smtClean="0"/>
              <a:t>odpadového a oběhového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0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192688" cy="5229960"/>
          </a:xfrm>
          <a:prstGeom prst="rect">
            <a:avLst/>
          </a:prstGeom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539552" y="188640"/>
            <a:ext cx="7488832" cy="720080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sz="2400" u="sng" dirty="0" smtClean="0"/>
              <a:t>Nový strategický rámec </a:t>
            </a:r>
          </a:p>
          <a:p>
            <a:r>
              <a:rPr lang="cs-CZ" sz="2400" u="sng" dirty="0" smtClean="0"/>
              <a:t>cirkulární Česko 2040 - prioritní oblasti</a:t>
            </a:r>
            <a:endParaRPr lang="cs-CZ" sz="24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66753" y="6142612"/>
            <a:ext cx="2621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chemeClr val="tx2"/>
                </a:solidFill>
              </a:rPr>
              <a:t>Zdroj: Ministerstvo životního prostředí</a:t>
            </a:r>
            <a:endParaRPr lang="cs-CZ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Aktualizace </a:t>
            </a:r>
            <a:r>
              <a:rPr lang="cs-CZ" sz="1600" b="1" u="sng" dirty="0"/>
              <a:t>Plánu odpadového </a:t>
            </a:r>
            <a:r>
              <a:rPr lang="cs-CZ" sz="1600" b="1" u="sng" dirty="0" smtClean="0"/>
              <a:t>hospodářství</a:t>
            </a:r>
            <a:r>
              <a:rPr lang="cs-CZ" sz="1600" b="1" dirty="0" smtClean="0"/>
              <a:t>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/>
              <a:t>Národní Plán odpadového hospodářství (POH) představuje základní strategický dokument a vizi pro odpadové hospodářství do roku 2035.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Zohlednění nových povinných cílů z legislativy: odpady, obaly, výrobky s ukončenou životností.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Doplnění nových toků odpadů (potravinové odpady, jednorázové plasty).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Vize: „</a:t>
            </a:r>
            <a:r>
              <a:rPr lang="cs-CZ" sz="1600" b="1" i="1" u="sng" dirty="0"/>
              <a:t>Česká republika maximálně předchází vzniku odpadů a efektivně zhodnocuje potenciál produkovaných odpadů</a:t>
            </a:r>
            <a:r>
              <a:rPr lang="cs-CZ" sz="1600" b="1" dirty="0"/>
              <a:t>“.</a:t>
            </a:r>
          </a:p>
          <a:p>
            <a:pPr marL="639763" lvl="2" indent="-285750">
              <a:spcBef>
                <a:spcPts val="600"/>
              </a:spcBef>
            </a:pPr>
            <a:endParaRPr lang="cs-CZ" sz="1600" b="1" dirty="0" smtClean="0"/>
          </a:p>
          <a:p>
            <a:pPr lvl="2" indent="0">
              <a:spcBef>
                <a:spcPts val="600"/>
              </a:spcBef>
              <a:buNone/>
            </a:pPr>
            <a:r>
              <a:rPr lang="cs-CZ" sz="1600" b="1" u="sng" dirty="0" smtClean="0"/>
              <a:t>Harmonogram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Proces SEA – závěr zjišťovacího řízení – 4. října 2021 </a:t>
            </a:r>
            <a:r>
              <a:rPr lang="cs-CZ" sz="1600" b="1" dirty="0" smtClean="0"/>
              <a:t>(ZZŘ - nepodléhá procesu </a:t>
            </a:r>
            <a:r>
              <a:rPr lang="cs-CZ" sz="1600" b="1" dirty="0" smtClean="0"/>
              <a:t>SEA).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u="sng" dirty="0" smtClean="0"/>
              <a:t>Meziresortní </a:t>
            </a:r>
            <a:r>
              <a:rPr lang="cs-CZ" sz="1600" b="1" u="sng" dirty="0" smtClean="0"/>
              <a:t>připomínkové řízení </a:t>
            </a:r>
            <a:r>
              <a:rPr lang="cs-CZ" sz="1600" b="1" u="sng" dirty="0" smtClean="0"/>
              <a:t>– 29</a:t>
            </a:r>
            <a:r>
              <a:rPr lang="cs-CZ" sz="1600" b="1" u="sng" dirty="0" smtClean="0"/>
              <a:t>. 10. </a:t>
            </a:r>
            <a:r>
              <a:rPr lang="cs-CZ" sz="1600" b="1" u="sng" dirty="0" smtClean="0"/>
              <a:t>– 22. 11. 2021</a:t>
            </a:r>
            <a:r>
              <a:rPr lang="cs-CZ" sz="1600" b="1" dirty="0" smtClean="0"/>
              <a:t>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Vypořádání MPŘ – prosinec 2021.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600" b="1" u="sng" dirty="0" smtClean="0"/>
              <a:t>Předložení aktualizace POH ČR vládě – leden/únor 2022</a:t>
            </a:r>
            <a:r>
              <a:rPr lang="cs-CZ" sz="1600" b="1" dirty="0" smtClean="0"/>
              <a:t>. </a:t>
            </a:r>
            <a:endParaRPr lang="cs-CZ" sz="1600" b="1" dirty="0" smtClean="0"/>
          </a:p>
          <a:p>
            <a:pPr marL="639763" lvl="2" indent="-285750">
              <a:spcBef>
                <a:spcPts val="600"/>
              </a:spcBef>
            </a:pPr>
            <a:r>
              <a:rPr lang="cs-CZ" sz="1600" b="1" dirty="0" smtClean="0"/>
              <a:t>Následně příprava krajských POH. </a:t>
            </a:r>
            <a:endParaRPr lang="cs-CZ" sz="1600" b="1" dirty="0" smtClean="0"/>
          </a:p>
          <a:p>
            <a:pPr marL="639763" lvl="2" indent="-285750"/>
            <a:endParaRPr lang="cs-CZ" sz="1600" b="1" dirty="0" smtClean="0"/>
          </a:p>
          <a:p>
            <a:pPr marL="639763" lvl="2" indent="-285750"/>
            <a:endParaRPr lang="cs-CZ" sz="1600" b="1" dirty="0" smtClean="0"/>
          </a:p>
          <a:p>
            <a:pPr marL="639763" lvl="2" indent="-285750"/>
            <a:endParaRPr lang="cs-CZ" sz="16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Nový strategický rámec </a:t>
            </a:r>
            <a:br>
              <a:rPr lang="cs-CZ" sz="3200" u="sng" dirty="0" smtClean="0"/>
            </a:br>
            <a:r>
              <a:rPr lang="cs-CZ" sz="3200" u="sng" dirty="0" smtClean="0"/>
              <a:t>odpadového a oběhového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6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632848" cy="1944216"/>
          </a:xfrm>
        </p:spPr>
        <p:txBody>
          <a:bodyPr>
            <a:noAutofit/>
          </a:bodyPr>
          <a:lstStyle/>
          <a:p>
            <a:r>
              <a:rPr lang="cs-CZ" sz="4000" u="sng" dirty="0" smtClean="0"/>
              <a:t>Podpora nového </a:t>
            </a:r>
            <a:r>
              <a:rPr lang="cs-CZ" sz="4000" u="sng" dirty="0" err="1" smtClean="0"/>
              <a:t>rámCE</a:t>
            </a:r>
            <a:r>
              <a:rPr lang="cs-CZ" sz="4000" u="sng" dirty="0" smtClean="0"/>
              <a:t> odpadového a oběhového hospodářství</a:t>
            </a:r>
            <a:endParaRPr lang="cs-CZ" sz="4000" u="sng" dirty="0"/>
          </a:p>
        </p:txBody>
      </p:sp>
    </p:spTree>
    <p:extLst>
      <p:ext uri="{BB962C8B-B14F-4D97-AF65-F5344CB8AC3E}">
        <p14:creationId xmlns:p14="http://schemas.microsoft.com/office/powerpoint/2010/main" val="21136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764704"/>
            <a:ext cx="8712968" cy="55446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Legislativní</a:t>
            </a:r>
            <a:r>
              <a:rPr lang="cs-CZ" sz="1600" b="1" dirty="0" smtClean="0"/>
              <a:t>: </a:t>
            </a:r>
          </a:p>
          <a:p>
            <a:pPr marL="639763" lvl="2" indent="-285750"/>
            <a:r>
              <a:rPr lang="cs-CZ" sz="1600" b="1" dirty="0" smtClean="0"/>
              <a:t>Nová legislativa odpadů, výrobků s ukončenou životností a obalů. </a:t>
            </a:r>
          </a:p>
          <a:p>
            <a:pPr marL="639763" lvl="2" indent="-285750"/>
            <a:r>
              <a:rPr lang="cs-CZ" sz="1600" b="1" dirty="0" smtClean="0"/>
              <a:t>Nová </a:t>
            </a:r>
            <a:r>
              <a:rPr lang="cs-CZ" sz="1600" b="1" dirty="0"/>
              <a:t>legislativa pro jednorázové </a:t>
            </a:r>
            <a:r>
              <a:rPr lang="cs-CZ" sz="1600" b="1" dirty="0" smtClean="0"/>
              <a:t>plasty (v legislativním procesu).</a:t>
            </a:r>
            <a:endParaRPr lang="cs-CZ" sz="16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Strategická: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Příprava </a:t>
            </a:r>
            <a:r>
              <a:rPr lang="cs-CZ" sz="1600" b="1" dirty="0"/>
              <a:t>Strategického rámce oběhového hospodářství – Cirkulární Česko </a:t>
            </a:r>
            <a:r>
              <a:rPr lang="cs-CZ" sz="1600" b="1" dirty="0" smtClean="0"/>
              <a:t>2040.</a:t>
            </a:r>
            <a:endParaRPr lang="cs-CZ" sz="1600" b="1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/>
              <a:t>Aktualizace Plánu odpadového </a:t>
            </a:r>
            <a:r>
              <a:rPr lang="cs-CZ" sz="1600" b="1" dirty="0" smtClean="0"/>
              <a:t>hospodářství.</a:t>
            </a:r>
            <a:endParaRPr lang="cs-CZ" sz="16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Dotační: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Operační program Životní prostředí (OPŽP) 2014 – 2020</a:t>
            </a:r>
          </a:p>
          <a:p>
            <a:pPr marL="639763" lvl="2" indent="-285750"/>
            <a:r>
              <a:rPr lang="cs-CZ" sz="1600" b="1" dirty="0" smtClean="0"/>
              <a:t>Cca 2900 projektů v odpadech za téměř 9 mld. Kč.</a:t>
            </a:r>
          </a:p>
          <a:p>
            <a:pPr lvl="2" indent="0">
              <a:buNone/>
            </a:pPr>
            <a:endParaRPr lang="cs-CZ" sz="1600" b="1" dirty="0" smtClean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Nový </a:t>
            </a:r>
            <a:r>
              <a:rPr lang="cs-CZ" sz="1600" b="1" u="sng" dirty="0"/>
              <a:t>OPŽP 2021– </a:t>
            </a:r>
            <a:r>
              <a:rPr lang="cs-CZ" sz="1600" b="1" u="sng" dirty="0" smtClean="0"/>
              <a:t>2027</a:t>
            </a:r>
            <a:r>
              <a:rPr lang="cs-CZ" sz="1600" b="1" dirty="0" smtClean="0"/>
              <a:t> – spuštění </a:t>
            </a:r>
            <a:r>
              <a:rPr lang="cs-CZ" sz="1600" b="1" dirty="0"/>
              <a:t>2022 - </a:t>
            </a:r>
            <a:r>
              <a:rPr lang="cs-CZ" sz="1600" b="1" dirty="0">
                <a:hlinkClick r:id="rId2"/>
              </a:rPr>
              <a:t>https://www.opzp.cz/opzp-2021-2027</a:t>
            </a:r>
            <a:r>
              <a:rPr lang="cs-CZ" sz="1600" b="1" dirty="0" smtClean="0">
                <a:hlinkClick r:id="rId2"/>
              </a:rPr>
              <a:t>/</a:t>
            </a:r>
            <a:r>
              <a:rPr lang="cs-CZ" sz="1600" b="1" dirty="0" smtClean="0"/>
              <a:t>. </a:t>
            </a:r>
          </a:p>
          <a:p>
            <a:pPr marL="639763" lvl="2" indent="-285750"/>
            <a:r>
              <a:rPr lang="cs-CZ" sz="1600" b="1" dirty="0" smtClean="0"/>
              <a:t>Schválen vládou 4. 10. 2021. </a:t>
            </a:r>
          </a:p>
          <a:p>
            <a:pPr marL="639763" lvl="2" indent="-285750"/>
            <a:r>
              <a:rPr lang="cs-CZ" sz="1600" b="1" dirty="0" smtClean="0"/>
              <a:t>Na odpadové a oběhové hospodářství 7 mld. Kč.</a:t>
            </a:r>
          </a:p>
          <a:p>
            <a:pPr marL="639763" lvl="2" indent="-285750"/>
            <a:r>
              <a:rPr lang="cs-CZ" sz="1600" b="1" dirty="0" smtClean="0"/>
              <a:t>Bonifikace žadatelů využívajících výrobky z recyklátů – podpora poptávky po recyklátech.</a:t>
            </a:r>
          </a:p>
          <a:p>
            <a:pPr marL="639763" lvl="2" indent="-285750"/>
            <a:r>
              <a:rPr lang="cs-CZ" sz="1600" b="1" dirty="0" smtClean="0"/>
              <a:t>Kritéria pro zelené zadávání.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504056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Podpora odpadového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7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727220"/>
            <a:ext cx="8712968" cy="5726116"/>
          </a:xfrm>
        </p:spPr>
        <p:txBody>
          <a:bodyPr/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000000"/>
                </a:solidFill>
              </a:rPr>
              <a:t>Dotační: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Národní </a:t>
            </a:r>
            <a:r>
              <a:rPr lang="cs-CZ" sz="1600" b="1" dirty="0">
                <a:solidFill>
                  <a:srgbClr val="000000"/>
                </a:solidFill>
              </a:rPr>
              <a:t>plán obnovy (komponenta Cirkulární ekonomika</a:t>
            </a:r>
            <a:r>
              <a:rPr lang="cs-CZ" sz="1600" b="1" dirty="0" smtClean="0">
                <a:solidFill>
                  <a:srgbClr val="000000"/>
                </a:solidFill>
              </a:rPr>
              <a:t>) – na oblast oběhového hospodářství přes 3 mld. </a:t>
            </a:r>
            <a:r>
              <a:rPr lang="cs-CZ" sz="1600" b="1" dirty="0">
                <a:solidFill>
                  <a:srgbClr val="000000"/>
                </a:solidFill>
              </a:rPr>
              <a:t>Kč - </a:t>
            </a:r>
            <a:r>
              <a:rPr lang="cs-CZ" sz="1600" b="1" dirty="0">
                <a:solidFill>
                  <a:srgbClr val="000000"/>
                </a:solidFill>
                <a:hlinkClick r:id="rId2"/>
              </a:rPr>
              <a:t>https://www.planobnovycr.cz</a:t>
            </a:r>
            <a:r>
              <a:rPr lang="cs-CZ" sz="1600" b="1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cs-CZ" sz="1600" b="1" dirty="0" smtClean="0">
                <a:solidFill>
                  <a:srgbClr val="000000"/>
                </a:solidFill>
              </a:rPr>
              <a:t>.  </a:t>
            </a:r>
            <a:endParaRPr lang="cs-CZ" sz="1600" b="1" dirty="0">
              <a:solidFill>
                <a:srgbClr val="000000"/>
              </a:solidFill>
            </a:endParaRP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Operační program Spravedlivá transformace (uhelné regiony) </a:t>
            </a:r>
            <a:r>
              <a:rPr lang="cs-CZ" sz="1600" b="1" dirty="0">
                <a:solidFill>
                  <a:srgbClr val="000000"/>
                </a:solidFill>
              </a:rPr>
              <a:t>- </a:t>
            </a:r>
            <a:r>
              <a:rPr lang="cs-CZ" sz="1600" b="1" dirty="0">
                <a:solidFill>
                  <a:srgbClr val="000000"/>
                </a:solidFill>
                <a:hlinkClick r:id="rId3"/>
              </a:rPr>
              <a:t>https://www.mzp.cz/</a:t>
            </a:r>
            <a:r>
              <a:rPr lang="cs-CZ" sz="1600" b="1" dirty="0" err="1">
                <a:solidFill>
                  <a:srgbClr val="000000"/>
                </a:solidFill>
                <a:hlinkClick r:id="rId3"/>
              </a:rPr>
              <a:t>cz</a:t>
            </a:r>
            <a:r>
              <a:rPr lang="cs-CZ" sz="1600" b="1" dirty="0">
                <a:solidFill>
                  <a:srgbClr val="000000"/>
                </a:solidFill>
                <a:hlinkClick r:id="rId3"/>
              </a:rPr>
              <a:t>/opst_2021_2027</a:t>
            </a:r>
            <a:r>
              <a:rPr lang="cs-CZ" sz="1600" b="1" dirty="0" smtClean="0">
                <a:solidFill>
                  <a:srgbClr val="000000"/>
                </a:solidFill>
              </a:rPr>
              <a:t>.  </a:t>
            </a:r>
            <a:endParaRPr lang="cs-CZ" sz="1600" b="1" dirty="0">
              <a:solidFill>
                <a:srgbClr val="000000"/>
              </a:solidFill>
            </a:endParaRP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Modernizační </a:t>
            </a:r>
            <a:r>
              <a:rPr lang="cs-CZ" sz="1600" b="1" dirty="0" smtClean="0">
                <a:solidFill>
                  <a:srgbClr val="000000"/>
                </a:solidFill>
              </a:rPr>
              <a:t>fond (150 mld. Kč, oblast energetiky) – výzvy pro energetické využití odpadů již vyhlášeny -  </a:t>
            </a:r>
            <a:r>
              <a:rPr lang="cs-CZ" sz="1600" b="1" dirty="0">
                <a:solidFill>
                  <a:srgbClr val="000000"/>
                </a:solidFill>
                <a:hlinkClick r:id="rId4"/>
              </a:rPr>
              <a:t>https://www.sfzp.cz/dotace-a-</a:t>
            </a:r>
            <a:r>
              <a:rPr lang="cs-CZ" sz="1600" b="1" dirty="0" err="1">
                <a:solidFill>
                  <a:srgbClr val="000000"/>
                </a:solidFill>
                <a:hlinkClick r:id="rId4"/>
              </a:rPr>
              <a:t>pujcky</a:t>
            </a:r>
            <a:r>
              <a:rPr lang="cs-CZ" sz="1600" b="1" dirty="0">
                <a:solidFill>
                  <a:srgbClr val="000000"/>
                </a:solidFill>
                <a:hlinkClick r:id="rId4"/>
              </a:rPr>
              <a:t>/</a:t>
            </a:r>
            <a:r>
              <a:rPr lang="cs-CZ" sz="1600" b="1" dirty="0" err="1">
                <a:solidFill>
                  <a:srgbClr val="000000"/>
                </a:solidFill>
                <a:hlinkClick r:id="rId4"/>
              </a:rPr>
              <a:t>modernizacni</a:t>
            </a:r>
            <a:r>
              <a:rPr lang="cs-CZ" sz="1600" b="1" dirty="0">
                <a:solidFill>
                  <a:srgbClr val="000000"/>
                </a:solidFill>
                <a:hlinkClick r:id="rId4"/>
              </a:rPr>
              <a:t>-fond/</a:t>
            </a:r>
            <a:r>
              <a:rPr lang="cs-CZ" sz="1600" b="1" dirty="0" err="1">
                <a:solidFill>
                  <a:srgbClr val="000000"/>
                </a:solidFill>
                <a:hlinkClick r:id="rId4"/>
              </a:rPr>
              <a:t>vyzvy</a:t>
            </a:r>
            <a:r>
              <a:rPr lang="cs-CZ" sz="1600" b="1" dirty="0">
                <a:solidFill>
                  <a:srgbClr val="000000"/>
                </a:solidFill>
                <a:hlinkClick r:id="rId4"/>
              </a:rPr>
              <a:t>/detail-</a:t>
            </a:r>
            <a:r>
              <a:rPr lang="cs-CZ" sz="1600" b="1" dirty="0" err="1">
                <a:solidFill>
                  <a:srgbClr val="000000"/>
                </a:solidFill>
                <a:hlinkClick r:id="rId4"/>
              </a:rPr>
              <a:t>vyzvy</a:t>
            </a:r>
            <a:r>
              <a:rPr lang="cs-CZ" sz="1600" b="1" dirty="0">
                <a:solidFill>
                  <a:srgbClr val="000000"/>
                </a:solidFill>
                <a:hlinkClick r:id="rId4"/>
              </a:rPr>
              <a:t>/?id=14</a:t>
            </a:r>
            <a:r>
              <a:rPr lang="cs-CZ" sz="1600" b="1" dirty="0" smtClean="0">
                <a:solidFill>
                  <a:srgbClr val="000000"/>
                </a:solidFill>
              </a:rPr>
              <a:t>. </a:t>
            </a:r>
            <a:endParaRPr lang="cs-CZ" sz="1600" b="1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Daňové úpravy: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Snížení DPH na 10% na opravy kol, textilu a obuvi</a:t>
            </a:r>
            <a:r>
              <a:rPr lang="cs-CZ" sz="1600" b="1" dirty="0" smtClean="0"/>
              <a:t> – od května 2020.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Snížení sazby DPH na </a:t>
            </a:r>
            <a:r>
              <a:rPr lang="cs-CZ" sz="1600" b="1" u="sng" dirty="0"/>
              <a:t>15% se od 1.1.2021 nově uplatňuje také na „Zpracování komunálního odpadu k dalšímu využití; druhotné suroviny</a:t>
            </a:r>
            <a:r>
              <a:rPr lang="cs-CZ" sz="1600" b="1" u="sng" dirty="0" smtClean="0"/>
              <a:t>“</a:t>
            </a:r>
            <a:r>
              <a:rPr lang="cs-CZ" sz="1600" b="1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Zelené zadávání veřejných zakázek</a:t>
            </a:r>
            <a:r>
              <a:rPr lang="cs-CZ" sz="1600" b="1" dirty="0"/>
              <a:t>:</a:t>
            </a:r>
            <a:endParaRPr lang="cs-CZ" sz="1600" b="1" dirty="0" smtClean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Novela zákona o veřejných zakázkách – preference environmentálního zadávání. 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/>
              <a:t>Metodiky MPSV k zadávání odpovědných veřejných </a:t>
            </a:r>
            <a:r>
              <a:rPr lang="cs-CZ" sz="1600" b="1" dirty="0" smtClean="0"/>
              <a:t>zakázek </a:t>
            </a:r>
            <a:r>
              <a:rPr lang="cs-CZ" sz="1600" b="1" dirty="0"/>
              <a:t>- </a:t>
            </a:r>
            <a:r>
              <a:rPr lang="cs-CZ" sz="1600" b="1" dirty="0">
                <a:hlinkClick r:id="rId5"/>
              </a:rPr>
              <a:t>https://www.sovz.cz</a:t>
            </a:r>
            <a:r>
              <a:rPr lang="cs-CZ" sz="1600" b="1" dirty="0" smtClean="0">
                <a:hlinkClick r:id="rId5"/>
              </a:rPr>
              <a:t>/</a:t>
            </a:r>
            <a:r>
              <a:rPr lang="cs-CZ" sz="1600" b="1" dirty="0" smtClean="0"/>
              <a:t>. </a:t>
            </a:r>
            <a:endParaRPr lang="cs-CZ" sz="1600" b="1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Metodiky MŽP pro odpovědné nakupování státní </a:t>
            </a:r>
            <a:r>
              <a:rPr lang="cs-CZ" sz="1600" b="1" dirty="0"/>
              <a:t>správy - </a:t>
            </a:r>
            <a:r>
              <a:rPr lang="cs-CZ" sz="1600" b="1" dirty="0">
                <a:hlinkClick r:id="rId6"/>
              </a:rPr>
              <a:t>https://</a:t>
            </a:r>
            <a:r>
              <a:rPr lang="cs-CZ" sz="1600" b="1" dirty="0" smtClean="0">
                <a:hlinkClick r:id="rId6"/>
              </a:rPr>
              <a:t>www.mzp.cz/</a:t>
            </a:r>
            <a:r>
              <a:rPr lang="cs-CZ" sz="1600" b="1" dirty="0" err="1" smtClean="0">
                <a:hlinkClick r:id="rId6"/>
              </a:rPr>
              <a:t>cz</a:t>
            </a:r>
            <a:r>
              <a:rPr lang="cs-CZ" sz="1600" b="1" dirty="0" smtClean="0">
                <a:hlinkClick r:id="rId6"/>
              </a:rPr>
              <a:t>/</a:t>
            </a:r>
            <a:r>
              <a:rPr lang="cs-CZ" sz="1600" b="1" dirty="0" err="1" smtClean="0">
                <a:hlinkClick r:id="rId6"/>
              </a:rPr>
              <a:t>setrna_verejna_sprava</a:t>
            </a:r>
            <a:r>
              <a:rPr lang="cs-CZ" sz="1600" b="1" dirty="0" smtClean="0"/>
              <a:t>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504056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Podpora odpadového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980728"/>
            <a:ext cx="8712968" cy="5400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1" u="sng" dirty="0" err="1" smtClean="0"/>
              <a:t>Ekomodulace</a:t>
            </a:r>
            <a:endParaRPr lang="cs-CZ" sz="1500" b="1" u="sng" dirty="0" smtClean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err="1"/>
              <a:t>Ekomodulace</a:t>
            </a:r>
            <a:r>
              <a:rPr lang="cs-CZ" sz="1500" b="1" dirty="0"/>
              <a:t> přispěje k omezení obtížně recyklovatelných obalů.</a:t>
            </a:r>
            <a:r>
              <a:rPr lang="cs-CZ" sz="1500" dirty="0"/>
              <a:t> 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/>
              <a:t>Výrobci obtížně recyklovatelných obalů budou již v </a:t>
            </a:r>
            <a:r>
              <a:rPr lang="cs-CZ" sz="1500" b="1" dirty="0" smtClean="0"/>
              <a:t>roce 2021 hradit vyšší </a:t>
            </a:r>
            <a:r>
              <a:rPr lang="cs-CZ" sz="1500" b="1" dirty="0"/>
              <a:t>poplatky tak, aby se zaměřili na lepší recyklovatelnost obalových odpadů, tedy na </a:t>
            </a:r>
            <a:r>
              <a:rPr lang="cs-CZ" sz="1500" b="1" dirty="0" err="1"/>
              <a:t>ekodesign</a:t>
            </a:r>
            <a:r>
              <a:rPr lang="cs-CZ" sz="1500" b="1" dirty="0"/>
              <a:t> </a:t>
            </a:r>
            <a:r>
              <a:rPr lang="cs-CZ" sz="1500" b="1" dirty="0" smtClean="0"/>
              <a:t>obalu</a:t>
            </a:r>
            <a:r>
              <a:rPr lang="cs-CZ" sz="1500" dirty="0" smtClean="0"/>
              <a:t>.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smtClean="0"/>
              <a:t>Zvyšování podílu lépe recyklovatelných obalů.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u="sng" dirty="0" smtClean="0"/>
              <a:t>Od 1. 7. se </a:t>
            </a:r>
            <a:r>
              <a:rPr lang="cs-CZ" sz="1500" b="1" u="sng" dirty="0" err="1" smtClean="0"/>
              <a:t>ekomodulace</a:t>
            </a:r>
            <a:r>
              <a:rPr lang="cs-CZ" sz="1500" b="1" u="sng" dirty="0" smtClean="0"/>
              <a:t> začala promítat do poplatků od výrobců plastových obalů.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500" b="1" u="sng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b="1" u="sng" dirty="0" smtClean="0"/>
              <a:t>Plastové výměty a zlepšení účinnosti třídících linek</a:t>
            </a:r>
            <a:endParaRPr lang="cs-CZ" sz="1500" b="1" u="sng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smtClean="0"/>
              <a:t>Požadavek neukládat na skládky odpady vzniklé z třídění odděleně soustřeďovaných odpadů (směrnice o skládkách odpadů). 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/>
              <a:t>Vyhláška č. 273/2021 Sb. – stanovení podílu vytříděných složek, který může být uložen na skládku.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smtClean="0"/>
              <a:t>Navyšování finančních prostředků pro obce, třídící linky, </a:t>
            </a:r>
            <a:r>
              <a:rPr lang="cs-CZ" sz="1500" b="1" dirty="0" err="1" smtClean="0"/>
              <a:t>recyklátory</a:t>
            </a:r>
            <a:r>
              <a:rPr lang="cs-CZ" sz="1500" b="1" dirty="0" smtClean="0"/>
              <a:t>.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smtClean="0"/>
              <a:t>Motivace pro třídící linky ke zlepšování uplatnitelnosti vytříděných složek.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smtClean="0"/>
              <a:t>Metodika </a:t>
            </a:r>
            <a:r>
              <a:rPr lang="cs-CZ" sz="1500" b="1" dirty="0"/>
              <a:t>pro třídící </a:t>
            </a:r>
            <a:r>
              <a:rPr lang="cs-CZ" sz="1500" b="1" dirty="0" smtClean="0"/>
              <a:t>linky ke zlepšení uplatnitelnosti vytříděných skupin plastů. 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500" b="1" dirty="0" smtClean="0"/>
              <a:t>Podpora z OPŽP pro realizaci vysoce účinných třídících linek.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504056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Podpora odpadového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5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632848" cy="2376264"/>
          </a:xfrm>
        </p:spPr>
        <p:txBody>
          <a:bodyPr>
            <a:noAutofit/>
          </a:bodyPr>
          <a:lstStyle/>
          <a:p>
            <a:r>
              <a:rPr lang="cs-CZ" sz="4000" u="sng" dirty="0" smtClean="0"/>
              <a:t>Nový rámec </a:t>
            </a:r>
            <a:br>
              <a:rPr lang="cs-CZ" sz="4000" u="sng" dirty="0" smtClean="0"/>
            </a:br>
            <a:r>
              <a:rPr lang="cs-CZ" sz="4000" u="sng" dirty="0" smtClean="0"/>
              <a:t>odpadového hospodářství</a:t>
            </a:r>
            <a:br>
              <a:rPr lang="cs-CZ" sz="4000" u="sng" dirty="0" smtClean="0"/>
            </a:br>
            <a:r>
              <a:rPr lang="cs-CZ" sz="4000" dirty="0" smtClean="0"/>
              <a:t>první zkušenosti</a:t>
            </a:r>
            <a:endParaRPr lang="cs-CZ" sz="4000" u="sng" dirty="0"/>
          </a:p>
        </p:txBody>
      </p:sp>
    </p:spTree>
    <p:extLst>
      <p:ext uri="{BB962C8B-B14F-4D97-AF65-F5344CB8AC3E}">
        <p14:creationId xmlns:p14="http://schemas.microsoft.com/office/powerpoint/2010/main" val="21762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632848" cy="1800200"/>
          </a:xfrm>
        </p:spPr>
        <p:txBody>
          <a:bodyPr>
            <a:noAutofit/>
          </a:bodyPr>
          <a:lstStyle/>
          <a:p>
            <a:r>
              <a:rPr lang="cs-CZ" sz="4000" u="sng" dirty="0" smtClean="0"/>
              <a:t>Nakládání s </a:t>
            </a:r>
            <a:r>
              <a:rPr lang="cs-CZ" sz="4000" u="sng" dirty="0" smtClean="0"/>
              <a:t>komunálními odpady </a:t>
            </a:r>
            <a:r>
              <a:rPr lang="cs-CZ" sz="4000" u="sng" dirty="0" smtClean="0"/>
              <a:t>v </a:t>
            </a:r>
            <a:r>
              <a:rPr lang="cs-CZ" sz="4000" u="sng" dirty="0" smtClean="0"/>
              <a:t>ČR 2020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6582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89968" y="1772816"/>
            <a:ext cx="8712968" cy="3456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/>
              <a:t>Přijetí </a:t>
            </a:r>
            <a:r>
              <a:rPr lang="cs-CZ" sz="1800" b="1" dirty="0" smtClean="0"/>
              <a:t>legislativy se </a:t>
            </a:r>
            <a:r>
              <a:rPr lang="cs-CZ" sz="1800" b="1" dirty="0"/>
              <a:t>ukázalo jako </a:t>
            </a:r>
            <a:r>
              <a:rPr lang="cs-CZ" sz="1800" b="1" dirty="0" smtClean="0"/>
              <a:t>zcela nezbytný krok pro řešení strukturálních potíží českého odpadového hospodářství.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/>
              <a:t>Odklad nové legislativy by znamenal pouze odklad zahájení nutných změn.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/>
              <a:t>Nepřipravenost </a:t>
            </a:r>
            <a:r>
              <a:rPr lang="cs-CZ" sz="1800" b="1" dirty="0"/>
              <a:t>některých </a:t>
            </a:r>
            <a:r>
              <a:rPr lang="cs-CZ" sz="1800" b="1" dirty="0" smtClean="0"/>
              <a:t>aktérů. V řadě případů spoléhání </a:t>
            </a:r>
            <a:r>
              <a:rPr lang="cs-CZ" sz="1800" b="1" dirty="0"/>
              <a:t>se na nepřijetí legislativy</a:t>
            </a:r>
            <a:r>
              <a:rPr lang="cs-CZ" sz="1800" b="1" dirty="0" smtClean="0"/>
              <a:t>.</a:t>
            </a:r>
            <a:r>
              <a:rPr lang="cs-CZ" sz="1800" b="1" dirty="0"/>
              <a:t> </a:t>
            </a:r>
            <a:endParaRPr lang="cs-CZ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/>
              <a:t>Problematická </a:t>
            </a:r>
            <a:r>
              <a:rPr lang="cs-CZ" sz="1800" b="1" dirty="0"/>
              <a:t>praxe se </a:t>
            </a:r>
            <a:r>
              <a:rPr lang="cs-CZ" sz="1800" b="1" dirty="0" smtClean="0"/>
              <a:t>musí přizpůsobit </a:t>
            </a:r>
            <a:r>
              <a:rPr lang="cs-CZ" sz="1800" b="1" dirty="0"/>
              <a:t>novému </a:t>
            </a:r>
            <a:r>
              <a:rPr lang="cs-CZ" sz="1800" b="1" dirty="0" smtClean="0"/>
              <a:t>rámci.</a:t>
            </a:r>
            <a:endParaRPr lang="cs-CZ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/>
              <a:t>Pozitivní efekt ve vyvolání zvýšené aktivity a komunikace. Dochází k propojování sektorů, které doposud příliš nekomunikovaly.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/>
              <a:t>Hledání nových řešení, která doposud nebylo nutné hledat.</a:t>
            </a:r>
          </a:p>
          <a:p>
            <a:endParaRPr lang="cs-CZ" sz="2400" b="1" dirty="0" smtClean="0"/>
          </a:p>
          <a:p>
            <a:endParaRPr lang="cs-CZ" sz="1600" b="1" u="sng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9968" y="548680"/>
            <a:ext cx="8640960" cy="1008112"/>
          </a:xfrm>
        </p:spPr>
        <p:txBody>
          <a:bodyPr>
            <a:noAutofit/>
          </a:bodyPr>
          <a:lstStyle/>
          <a:p>
            <a:r>
              <a:rPr lang="cs-CZ" sz="3200" u="sng" dirty="0" smtClean="0"/>
              <a:t>Nový rámec odpadového hospodářství</a:t>
            </a:r>
            <a:br>
              <a:rPr lang="cs-CZ" sz="3200" u="sng" dirty="0" smtClean="0"/>
            </a:br>
            <a:r>
              <a:rPr lang="cs-CZ" sz="3200" u="sng" dirty="0" smtClean="0"/>
              <a:t>první zkušenosti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8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cs-CZ" sz="4000" u="sng" dirty="0" smtClean="0"/>
              <a:t>Děkuji za pozornost.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754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3356992"/>
            <a:ext cx="5544616" cy="194421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cs-CZ" sz="20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Ing. Bc. Jan Maršák, Ph.D.</a:t>
            </a:r>
            <a:br>
              <a:rPr lang="cs-CZ" sz="20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cap="none" dirty="0" smtClean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ředitel odboru</a:t>
            </a:r>
            <a:br>
              <a:rPr lang="cs-CZ" sz="2000" cap="none" dirty="0" smtClean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 smtClean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Odbor </a:t>
            </a:r>
            <a: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odpadů</a:t>
            </a:r>
            <a:b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Ministerstvo životního prostředí</a:t>
            </a:r>
            <a:b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  <a:hlinkClick r:id="rId2"/>
              </a:rPr>
              <a:t>jan.marsak@mzp.cz</a:t>
            </a:r>
            <a: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/>
            </a:r>
            <a:b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  <a:hlinkClick r:id="rId3"/>
              </a:rPr>
              <a:t>https://www.mzp.cz/cz/odpadove_hospodarstvi</a:t>
            </a: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endParaRPr lang="cs-CZ" sz="2000" dirty="0">
              <a:latin typeface="+mn-lt"/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737"/>
          <a:stretch>
            <a:fillRect/>
          </a:stretch>
        </p:blipFill>
        <p:spPr/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1494801" cy="22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792088"/>
          </a:xfrm>
        </p:spPr>
        <p:txBody>
          <a:bodyPr>
            <a:normAutofit/>
          </a:bodyPr>
          <a:lstStyle/>
          <a:p>
            <a:r>
              <a:rPr lang="cs-CZ" sz="2400" u="sng" dirty="0" smtClean="0"/>
              <a:t>Produkce a Nakládání s komunálními odpady </a:t>
            </a:r>
            <a:br>
              <a:rPr lang="cs-CZ" sz="2400" u="sng" dirty="0" smtClean="0"/>
            </a:br>
            <a:r>
              <a:rPr lang="cs-CZ" sz="2400" u="sng" dirty="0" smtClean="0"/>
              <a:t>2009 - 2020</a:t>
            </a:r>
            <a:endParaRPr lang="cs-CZ" sz="2400" u="sng" dirty="0"/>
          </a:p>
        </p:txBody>
      </p:sp>
      <p:sp>
        <p:nvSpPr>
          <p:cNvPr id="2" name="Obdélník 1"/>
          <p:cNvSpPr/>
          <p:nvPr/>
        </p:nvSpPr>
        <p:spPr>
          <a:xfrm>
            <a:off x="611560" y="5733256"/>
            <a:ext cx="7393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Cíle recyklace komunálních odpadů: 55</a:t>
            </a:r>
            <a:r>
              <a:rPr lang="cs-CZ" b="1" u="sng" dirty="0"/>
              <a:t>%/2025; 60%/2030; 65%/</a:t>
            </a:r>
            <a:r>
              <a:rPr lang="cs-CZ" b="1" u="sng" dirty="0" smtClean="0"/>
              <a:t>2035</a:t>
            </a:r>
          </a:p>
          <a:p>
            <a:endParaRPr lang="cs-CZ" b="1" u="sng" dirty="0" smtClean="0"/>
          </a:p>
          <a:p>
            <a:r>
              <a:rPr lang="cs-CZ" b="1" u="sng" dirty="0" smtClean="0"/>
              <a:t>Cíle pro skládkování komunálních odpadů: 10%/ 2035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9"/>
            <a:ext cx="8424936" cy="46437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580112" y="3140968"/>
            <a:ext cx="1080120" cy="187220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5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632848" cy="1944216"/>
          </a:xfrm>
        </p:spPr>
        <p:txBody>
          <a:bodyPr>
            <a:noAutofit/>
          </a:bodyPr>
          <a:lstStyle/>
          <a:p>
            <a:r>
              <a:rPr lang="cs-CZ" sz="4000" u="sng" dirty="0" smtClean="0"/>
              <a:t>Nový legislativní rámec odpadového hospodářství</a:t>
            </a:r>
            <a:endParaRPr lang="cs-CZ" sz="4000" u="sng" dirty="0"/>
          </a:p>
        </p:txBody>
      </p:sp>
    </p:spTree>
    <p:extLst>
      <p:ext uri="{BB962C8B-B14F-4D97-AF65-F5344CB8AC3E}">
        <p14:creationId xmlns:p14="http://schemas.microsoft.com/office/powerpoint/2010/main" val="10646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323528" y="1844824"/>
            <a:ext cx="6480720" cy="30963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Zákon o odpadech – </a:t>
            </a:r>
            <a:r>
              <a:rPr lang="cs-CZ" sz="1600" b="1" u="sng" dirty="0" smtClean="0"/>
              <a:t>č. 541/2020 Sb.</a:t>
            </a:r>
            <a:r>
              <a:rPr lang="cs-CZ" sz="1600" b="1" dirty="0" smtClean="0"/>
              <a:t>  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Zákon o výrobcích s ukončenou životností – </a:t>
            </a:r>
            <a:r>
              <a:rPr lang="cs-CZ" sz="1600" b="1" u="sng" dirty="0" smtClean="0"/>
              <a:t>č. 542/2020 Sb.</a:t>
            </a:r>
            <a:r>
              <a:rPr lang="cs-CZ" sz="1600" b="1" dirty="0" smtClean="0"/>
              <a:t> 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Změnový zákon – </a:t>
            </a:r>
            <a:r>
              <a:rPr lang="cs-CZ" sz="1600" b="1" u="sng" dirty="0" smtClean="0"/>
              <a:t>č. 543/2020 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Novela zákona o obalech – </a:t>
            </a:r>
            <a:r>
              <a:rPr lang="cs-CZ" sz="1600" b="1" u="sng" dirty="0" smtClean="0"/>
              <a:t>č. 545/2020 Sb.</a:t>
            </a:r>
            <a:endParaRPr lang="cs-CZ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Účinnost od 1. 1. 2021</a:t>
            </a:r>
            <a:endParaRPr lang="cs-CZ" sz="1600" b="1" u="sng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5904656" cy="792087"/>
          </a:xfrm>
        </p:spPr>
        <p:txBody>
          <a:bodyPr>
            <a:noAutofit/>
          </a:bodyPr>
          <a:lstStyle/>
          <a:p>
            <a:r>
              <a:rPr lang="cs-CZ" sz="2800" u="sng" dirty="0" smtClean="0"/>
              <a:t>Nový legislativní rámec</a:t>
            </a:r>
            <a:br>
              <a:rPr lang="cs-CZ" sz="2800" u="sng" dirty="0" smtClean="0"/>
            </a:br>
            <a:r>
              <a:rPr lang="cs-CZ" sz="2800" u="sng" dirty="0" smtClean="0"/>
              <a:t>Schválené zákony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9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4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323528" y="1484784"/>
            <a:ext cx="6480720" cy="36724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Zásadní podpora oběhového </a:t>
            </a:r>
            <a:r>
              <a:rPr lang="cs-CZ" sz="1600" b="1" dirty="0"/>
              <a:t>hospodářství, </a:t>
            </a:r>
            <a:r>
              <a:rPr lang="cs-CZ" sz="1600" b="1" dirty="0" smtClean="0"/>
              <a:t>předcházení vzniku, recyklace, </a:t>
            </a:r>
            <a:r>
              <a:rPr lang="cs-CZ" sz="1600" b="1" dirty="0"/>
              <a:t>využití a třídění odpadů v České republice.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Striktní legislativní omezení pro možnosti ukládat využitelné odpady na skládky v souladu s oběhovým hospodářstvím</a:t>
            </a:r>
            <a:r>
              <a:rPr lang="cs-CZ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Jasná implementace cílů (odpady, obaly, výrobky s ukončenou životností), </a:t>
            </a:r>
            <a:r>
              <a:rPr lang="cs-CZ" sz="1600" b="1" dirty="0"/>
              <a:t>které musí ČR splnit dle </a:t>
            </a:r>
            <a:r>
              <a:rPr lang="cs-CZ" sz="1600" b="1" dirty="0" smtClean="0"/>
              <a:t>evropské legislativy.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Posilování rozšířené odpovědnosti výrobců.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Funkční ekonomické nástroje.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Zohledňování dopadů výrobků a obalů na životní prostředí - </a:t>
            </a:r>
            <a:r>
              <a:rPr lang="cs-CZ" sz="1600" b="1" dirty="0" err="1" smtClean="0"/>
              <a:t>ekomodulace</a:t>
            </a:r>
            <a:r>
              <a:rPr lang="cs-CZ" sz="1600" b="1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Implementace </a:t>
            </a:r>
            <a:r>
              <a:rPr lang="cs-CZ" sz="1600" b="1" dirty="0"/>
              <a:t>prověřených opatření na základě doporučení OECD a </a:t>
            </a:r>
            <a:r>
              <a:rPr lang="cs-CZ" sz="1600" b="1" dirty="0" smtClean="0"/>
              <a:t>EK. Zohlednění </a:t>
            </a:r>
            <a:r>
              <a:rPr lang="cs-CZ" sz="1600" b="1" dirty="0"/>
              <a:t>zkušeností jiných zemí</a:t>
            </a:r>
            <a:r>
              <a:rPr lang="cs-CZ" sz="1600" b="1" dirty="0" smtClean="0"/>
              <a:t>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5904656" cy="832823"/>
          </a:xfrm>
        </p:spPr>
        <p:txBody>
          <a:bodyPr>
            <a:noAutofit/>
          </a:bodyPr>
          <a:lstStyle/>
          <a:p>
            <a:r>
              <a:rPr lang="cs-CZ" sz="2800" u="sng" dirty="0" smtClean="0"/>
              <a:t>Nový legislativní rámec</a:t>
            </a:r>
            <a:br>
              <a:rPr lang="cs-CZ" sz="2800" u="sng" dirty="0" smtClean="0"/>
            </a:br>
            <a:r>
              <a:rPr lang="cs-CZ" sz="2800" u="sng" dirty="0" smtClean="0"/>
              <a:t>principy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9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0539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196752"/>
            <a:ext cx="6624736" cy="4896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Navyšování cílů recyklace komunálních odpadů – </a:t>
            </a:r>
            <a:r>
              <a:rPr lang="cs-CZ" sz="1600" b="1" u="sng" dirty="0" smtClean="0"/>
              <a:t>55%/2025; 60%/2030; 65%/2035</a:t>
            </a:r>
            <a:r>
              <a:rPr lang="cs-CZ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Zásadní redukce skládkování komunálních odpadů – </a:t>
            </a:r>
            <a:r>
              <a:rPr lang="cs-CZ" sz="1600" b="1" u="sng" dirty="0" smtClean="0"/>
              <a:t>10%/2035</a:t>
            </a:r>
            <a:r>
              <a:rPr lang="cs-CZ" sz="1600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Zákaz skládkování využitelných a recyklovatelných odpadů od roku </a:t>
            </a:r>
            <a:r>
              <a:rPr lang="cs-CZ" sz="1600" b="1" u="sng" dirty="0" smtClean="0"/>
              <a:t>2030</a:t>
            </a:r>
            <a:r>
              <a:rPr lang="cs-CZ" sz="1600" b="1" dirty="0" smtClean="0"/>
              <a:t>. </a:t>
            </a:r>
            <a:r>
              <a:rPr lang="cs-CZ" sz="1600" b="1" dirty="0"/>
              <a:t>Zákon obsahuje i další omezení pro ukládání odpadů na skládky.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Nastavení podílů jednotlivých způsobů nakládání s </a:t>
            </a:r>
            <a:r>
              <a:rPr lang="cs-CZ" sz="1600" b="1" dirty="0" smtClean="0"/>
              <a:t>odpady</a:t>
            </a:r>
          </a:p>
          <a:p>
            <a:pPr marL="639763" lvl="2" indent="-285750"/>
            <a:r>
              <a:rPr lang="cs-CZ" sz="1600" b="1" dirty="0" smtClean="0"/>
              <a:t>V </a:t>
            </a:r>
            <a:r>
              <a:rPr lang="cs-CZ" sz="1600" b="1" dirty="0"/>
              <a:t>roce </a:t>
            </a:r>
            <a:r>
              <a:rPr lang="cs-CZ" sz="1600" b="1" u="sng" dirty="0"/>
              <a:t>2035 65% recyklace/ 25% energetické využití/ 10% skládkování</a:t>
            </a:r>
            <a:r>
              <a:rPr lang="cs-CZ" sz="1600" b="1" dirty="0"/>
              <a:t>.</a:t>
            </a:r>
            <a:endParaRPr lang="cs-CZ" sz="1600" b="1" dirty="0" smtClean="0"/>
          </a:p>
          <a:p>
            <a:pPr marL="639763" lvl="2" indent="-285750"/>
            <a:r>
              <a:rPr lang="cs-CZ" sz="1600" b="1" dirty="0" smtClean="0"/>
              <a:t>Podíl energetického využití může být podle zákona navýšen pouze oproti skládkování, nikoli oproti recyklaci (například: </a:t>
            </a:r>
            <a:r>
              <a:rPr lang="cs-CZ" sz="1600" b="1" u="sng" dirty="0"/>
              <a:t>65%/30%/5</a:t>
            </a:r>
            <a:r>
              <a:rPr lang="cs-CZ" sz="1600" b="1" u="sng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Ekonomické nástroje - pozvolné zvyšování poplatku za ukládání využitelných odpadů na skládky – </a:t>
            </a:r>
            <a:r>
              <a:rPr lang="cs-CZ" sz="1600" b="1" u="sng" dirty="0" smtClean="0"/>
              <a:t>1850 Kč/tuna v roce 2029</a:t>
            </a:r>
            <a:r>
              <a:rPr lang="cs-CZ" sz="1600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5904656" cy="792088"/>
          </a:xfrm>
        </p:spPr>
        <p:txBody>
          <a:bodyPr>
            <a:normAutofit/>
          </a:bodyPr>
          <a:lstStyle/>
          <a:p>
            <a:r>
              <a:rPr lang="cs-CZ" sz="2400" u="sng" dirty="0" smtClean="0"/>
              <a:t>Nový legislativní rámec</a:t>
            </a:r>
            <a:br>
              <a:rPr lang="cs-CZ" sz="2400" u="sng" dirty="0" smtClean="0"/>
            </a:br>
            <a:r>
              <a:rPr lang="cs-CZ" sz="2400" u="sng" dirty="0" smtClean="0"/>
              <a:t>Zákon o odpadech – hlavní aspekty: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6" name="Zástupný symbol pro 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737"/>
          <a:stretch>
            <a:fillRect/>
          </a:stretch>
        </p:blipFill>
        <p:spPr>
          <a:xfrm>
            <a:off x="6916992" y="1052736"/>
            <a:ext cx="1683584" cy="48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0539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196752"/>
            <a:ext cx="6624736" cy="4896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/>
              <a:t>Obce: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Posilování primárního třídění složek komunálních odpadů. </a:t>
            </a:r>
            <a:r>
              <a:rPr lang="cs-CZ" sz="1600" b="1" u="sng" dirty="0" smtClean="0"/>
              <a:t>Třídící </a:t>
            </a:r>
            <a:r>
              <a:rPr lang="cs-CZ" sz="1600" b="1" u="sng" dirty="0"/>
              <a:t>cíle pro </a:t>
            </a:r>
            <a:r>
              <a:rPr lang="cs-CZ" sz="1600" b="1" u="sng" dirty="0" smtClean="0"/>
              <a:t>obce</a:t>
            </a:r>
            <a:r>
              <a:rPr lang="cs-CZ" sz="1600" b="1" dirty="0" smtClean="0"/>
              <a:t>. </a:t>
            </a:r>
          </a:p>
          <a:p>
            <a:pPr marL="827088" lvl="4" indent="-285750"/>
            <a:r>
              <a:rPr lang="cs-CZ" sz="1600" b="1" dirty="0" smtClean="0"/>
              <a:t>2025 - alespoň </a:t>
            </a:r>
            <a:r>
              <a:rPr lang="cs-CZ" sz="1600" b="1" dirty="0"/>
              <a:t>60 </a:t>
            </a:r>
            <a:r>
              <a:rPr lang="cs-CZ" sz="1600" b="1" dirty="0" smtClean="0"/>
              <a:t>%. </a:t>
            </a:r>
          </a:p>
          <a:p>
            <a:pPr marL="827088" lvl="4" indent="-285750"/>
            <a:r>
              <a:rPr lang="cs-CZ" sz="1600" b="1" dirty="0" smtClean="0"/>
              <a:t>2030 - alespoň </a:t>
            </a:r>
            <a:r>
              <a:rPr lang="cs-CZ" sz="1600" b="1" dirty="0"/>
              <a:t>65 </a:t>
            </a:r>
            <a:r>
              <a:rPr lang="cs-CZ" sz="1600" b="1" dirty="0" smtClean="0"/>
              <a:t>%.</a:t>
            </a:r>
          </a:p>
          <a:p>
            <a:pPr marL="827088" lvl="4" indent="-285750"/>
            <a:r>
              <a:rPr lang="cs-CZ" sz="1600" b="1" dirty="0" smtClean="0"/>
              <a:t>2035 - alespoň </a:t>
            </a:r>
            <a:r>
              <a:rPr lang="cs-CZ" sz="1600" b="1" dirty="0"/>
              <a:t>70 </a:t>
            </a:r>
            <a:r>
              <a:rPr lang="cs-CZ" sz="1600" b="1" dirty="0" smtClean="0"/>
              <a:t>%.</a:t>
            </a:r>
          </a:p>
          <a:p>
            <a:pPr marL="4683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u="sng" dirty="0" smtClean="0"/>
              <a:t>Povinné </a:t>
            </a:r>
            <a:r>
              <a:rPr lang="cs-CZ" sz="1600" b="1" u="sng" dirty="0"/>
              <a:t>třídění textilu od 2025</a:t>
            </a:r>
            <a:r>
              <a:rPr lang="cs-CZ" sz="1600" b="1" dirty="0"/>
              <a:t>. 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600" b="1" u="sng" dirty="0"/>
              <a:t>Třídící sleva pro obce </a:t>
            </a:r>
            <a:r>
              <a:rPr lang="cs-CZ" sz="1600" b="1" dirty="0"/>
              <a:t>– </a:t>
            </a:r>
            <a:r>
              <a:rPr lang="cs-CZ" sz="1600" b="1" dirty="0" smtClean="0"/>
              <a:t>určité množství </a:t>
            </a:r>
            <a:r>
              <a:rPr lang="cs-CZ" sz="1600" b="1" dirty="0"/>
              <a:t>uloženého </a:t>
            </a:r>
            <a:r>
              <a:rPr lang="cs-CZ" sz="1600" b="1" dirty="0" smtClean="0"/>
              <a:t>komunálního odpadu </a:t>
            </a:r>
            <a:r>
              <a:rPr lang="cs-CZ" sz="1600" b="1" dirty="0"/>
              <a:t>na skládky na obyvatele a </a:t>
            </a:r>
            <a:r>
              <a:rPr lang="cs-CZ" sz="1600" b="1" dirty="0" smtClean="0"/>
              <a:t>rok za </a:t>
            </a:r>
            <a:r>
              <a:rPr lang="cs-CZ" sz="1600" b="1" dirty="0"/>
              <a:t>sníženou sazbu </a:t>
            </a:r>
            <a:r>
              <a:rPr lang="cs-CZ" sz="1600" b="1" dirty="0" smtClean="0"/>
              <a:t>poplatku (500 Kč).</a:t>
            </a:r>
          </a:p>
          <a:p>
            <a:pPr marL="827088" lvl="4" indent="-285750"/>
            <a:r>
              <a:rPr lang="cs-CZ" sz="1600" b="1" u="sng" dirty="0" smtClean="0"/>
              <a:t>2021 </a:t>
            </a:r>
            <a:r>
              <a:rPr lang="cs-CZ" sz="1600" b="1" u="sng" dirty="0"/>
              <a:t>–</a:t>
            </a:r>
            <a:r>
              <a:rPr lang="cs-CZ" sz="1600" b="1" u="sng" dirty="0" smtClean="0"/>
              <a:t> 200 kg/obyvatel/rok.</a:t>
            </a:r>
          </a:p>
          <a:p>
            <a:pPr marL="827088" lvl="4" indent="-285750"/>
            <a:r>
              <a:rPr lang="cs-CZ" sz="1600" b="1" u="sng" dirty="0" smtClean="0"/>
              <a:t>2022 – 190 kg/obyvatel/rok.</a:t>
            </a:r>
          </a:p>
          <a:p>
            <a:pPr marL="827088" lvl="4" indent="-285750"/>
            <a:r>
              <a:rPr lang="cs-CZ" sz="1600" b="1" u="sng" dirty="0" smtClean="0"/>
              <a:t>2023 – 180 kg/obyvatel/rok. </a:t>
            </a:r>
          </a:p>
          <a:p>
            <a:pPr lvl="4" indent="0">
              <a:buNone/>
            </a:pPr>
            <a:endParaRPr lang="cs-CZ" sz="1600" b="1" u="sng" dirty="0" smtClean="0"/>
          </a:p>
          <a:p>
            <a:pPr lvl="4" indent="0">
              <a:buNone/>
            </a:pPr>
            <a:endParaRPr lang="cs-CZ" sz="1600" b="1" u="sng" dirty="0"/>
          </a:p>
          <a:p>
            <a:pPr marL="827088" lvl="4" indent="-285750"/>
            <a:r>
              <a:rPr lang="cs-CZ" sz="1600" b="1" u="sng" dirty="0" smtClean="0"/>
              <a:t>2029 – 120 kg/obyvatel/rok.</a:t>
            </a:r>
            <a:endParaRPr lang="cs-CZ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5904656" cy="792088"/>
          </a:xfrm>
        </p:spPr>
        <p:txBody>
          <a:bodyPr>
            <a:normAutofit/>
          </a:bodyPr>
          <a:lstStyle/>
          <a:p>
            <a:r>
              <a:rPr lang="cs-CZ" sz="2400" u="sng" dirty="0" smtClean="0"/>
              <a:t>Nový legislativní rámec</a:t>
            </a:r>
            <a:br>
              <a:rPr lang="cs-CZ" sz="2400" u="sng" dirty="0" smtClean="0"/>
            </a:br>
            <a:r>
              <a:rPr lang="cs-CZ" sz="2400" u="sng" dirty="0" smtClean="0"/>
              <a:t>Zákon o odpadech – hlavní aspekty: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6" name="Zástupný symbol pro 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737"/>
          <a:stretch>
            <a:fillRect/>
          </a:stretch>
        </p:blipFill>
        <p:spPr>
          <a:xfrm>
            <a:off x="6916992" y="1052736"/>
            <a:ext cx="1683584" cy="4841512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1979712" y="5157192"/>
            <a:ext cx="339212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0539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238851" y="1498964"/>
            <a:ext cx="6480720" cy="45223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i="1" u="sng" dirty="0" smtClean="0">
                <a:solidFill>
                  <a:schemeClr val="tx2"/>
                </a:solidFill>
              </a:rPr>
              <a:t>Zákon o odpadech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 smtClean="0">
                <a:solidFill>
                  <a:srgbClr val="FF0000"/>
                </a:solidFill>
              </a:rPr>
              <a:t>Vyhláška o Katalogu odpadů  - č. 8/2021 Sb.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 smtClean="0">
                <a:solidFill>
                  <a:srgbClr val="FF0000"/>
                </a:solidFill>
              </a:rPr>
              <a:t>Vyhláška </a:t>
            </a:r>
            <a:r>
              <a:rPr lang="cs-CZ" sz="1600" b="1" i="1" u="sng" dirty="0">
                <a:solidFill>
                  <a:srgbClr val="FF0000"/>
                </a:solidFill>
              </a:rPr>
              <a:t>o </a:t>
            </a:r>
            <a:r>
              <a:rPr lang="cs-CZ" sz="1600" b="1" i="1" u="sng" dirty="0" smtClean="0">
                <a:solidFill>
                  <a:srgbClr val="FF0000"/>
                </a:solidFill>
              </a:rPr>
              <a:t>podrobnostech nakládání </a:t>
            </a:r>
            <a:r>
              <a:rPr lang="cs-CZ" sz="1600" b="1" i="1" u="sng" dirty="0">
                <a:solidFill>
                  <a:srgbClr val="FF0000"/>
                </a:solidFill>
              </a:rPr>
              <a:t>s </a:t>
            </a:r>
            <a:r>
              <a:rPr lang="cs-CZ" sz="1600" b="1" i="1" u="sng" dirty="0" smtClean="0">
                <a:solidFill>
                  <a:srgbClr val="FF0000"/>
                </a:solidFill>
              </a:rPr>
              <a:t>odpady – č. 273/2021 Sb.</a:t>
            </a:r>
            <a:endParaRPr lang="cs-CZ" sz="1600" b="1" i="1" u="sng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/>
              <a:t>Vyhláška o kritériích, </a:t>
            </a:r>
            <a:r>
              <a:rPr lang="cs-CZ" sz="1600" b="1" dirty="0"/>
              <a:t>při jejichž splnění je asfaltová směs vedlejším produktem nebo přestává být odpadem - </a:t>
            </a:r>
            <a:r>
              <a:rPr lang="cs-CZ" sz="1600" b="1" u="sng" dirty="0"/>
              <a:t>po MPŘ (přechodné ustanovení ve vyhlášce č. 273/2021 Sb</a:t>
            </a:r>
            <a:r>
              <a:rPr lang="cs-CZ" sz="1600" b="1" u="sng" dirty="0" smtClean="0"/>
              <a:t>.)</a:t>
            </a:r>
            <a:r>
              <a:rPr lang="cs-CZ" sz="1600" b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u="sng" dirty="0" smtClean="0"/>
              <a:t>Zákon o výrobcích s ukončenou životností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Vyhláška o nakládání s výrobky s ukončenou životností – </a:t>
            </a:r>
            <a:r>
              <a:rPr lang="cs-CZ" sz="1600" b="1" u="sng" dirty="0" smtClean="0"/>
              <a:t>vypořádány připomínky z </a:t>
            </a:r>
            <a:r>
              <a:rPr lang="cs-CZ" sz="1600" b="1" u="sng" dirty="0"/>
              <a:t>MPŘ</a:t>
            </a:r>
            <a:r>
              <a:rPr lang="cs-CZ" sz="1600" b="1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 smtClean="0">
                <a:solidFill>
                  <a:srgbClr val="FF0000"/>
                </a:solidFill>
              </a:rPr>
              <a:t>Vyhláška </a:t>
            </a:r>
            <a:r>
              <a:rPr lang="cs-CZ" sz="1600" b="1" i="1" u="sng" dirty="0">
                <a:solidFill>
                  <a:srgbClr val="FF0000"/>
                </a:solidFill>
              </a:rPr>
              <a:t>o podrobnostech nakládání s vozidly s ukončenou životností </a:t>
            </a:r>
            <a:r>
              <a:rPr lang="cs-CZ" sz="1600" b="1" i="1" u="sng" dirty="0" smtClean="0">
                <a:solidFill>
                  <a:srgbClr val="FF0000"/>
                </a:solidFill>
              </a:rPr>
              <a:t>– č. 345/2021 Sb.</a:t>
            </a:r>
            <a:endParaRPr lang="cs-CZ" sz="1600" b="1" i="1" u="sng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u="sng" dirty="0" smtClean="0"/>
              <a:t>Zákon o obalech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FF0000"/>
                </a:solidFill>
              </a:rPr>
              <a:t>Vyhláška o provedení některých ustanovení zákona o obalech –       č. 30/2021 Sb</a:t>
            </a:r>
            <a:r>
              <a:rPr lang="cs-CZ" sz="1600" b="1" u="sng" dirty="0">
                <a:solidFill>
                  <a:srgbClr val="FF0000"/>
                </a:solidFill>
              </a:rPr>
              <a:t>.</a:t>
            </a:r>
            <a:endParaRPr lang="cs-CZ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5516" y="332656"/>
            <a:ext cx="6408712" cy="1224136"/>
          </a:xfrm>
        </p:spPr>
        <p:txBody>
          <a:bodyPr>
            <a:noAutofit/>
          </a:bodyPr>
          <a:lstStyle/>
          <a:p>
            <a:r>
              <a:rPr lang="cs-CZ" sz="2800" u="sng" dirty="0" smtClean="0"/>
              <a:t>Nový legislativní rámec </a:t>
            </a:r>
            <a:br>
              <a:rPr lang="cs-CZ" sz="2800" u="sng" dirty="0" smtClean="0"/>
            </a:br>
            <a:r>
              <a:rPr lang="cs-CZ" sz="2800" u="sng" dirty="0" smtClean="0"/>
              <a:t>Prováděcí předpisy</a:t>
            </a:r>
            <a:r>
              <a:rPr lang="cs-CZ" sz="2800" u="sng" dirty="0"/>
              <a:t/>
            </a:r>
            <a:br>
              <a:rPr lang="cs-CZ" sz="2800" u="sng" dirty="0"/>
            </a:br>
            <a:r>
              <a:rPr lang="cs-CZ" sz="2800" u="sng" dirty="0"/>
              <a:t> 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33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ZP_2020_A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1D08FA47-0B73-4FA4-818F-64E3C3D7F7EA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5889D366-6714-4DE9-8EEF-00DC750F9DE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(4-3)</Template>
  <TotalTime>32513</TotalTime>
  <Words>1186</Words>
  <Application>Microsoft Office PowerPoint</Application>
  <PresentationFormat>Předvádění na obrazovce (4:3)</PresentationFormat>
  <Paragraphs>157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Roboto</vt:lpstr>
      <vt:lpstr>Arial</vt:lpstr>
      <vt:lpstr>Roboto</vt:lpstr>
      <vt:lpstr>Roboto Light</vt:lpstr>
      <vt:lpstr>Calibri</vt:lpstr>
      <vt:lpstr>roboto nadpis</vt:lpstr>
      <vt:lpstr>Roboto Medium</vt:lpstr>
      <vt:lpstr>Verdana</vt:lpstr>
      <vt:lpstr>MZP_2020_A</vt:lpstr>
      <vt:lpstr>Motiv3-finl new</vt:lpstr>
      <vt:lpstr>strategie odpadového hospodářství </vt:lpstr>
      <vt:lpstr>Nakládání s komunálními odpady v ČR 2020</vt:lpstr>
      <vt:lpstr>Produkce a Nakládání s komunálními odpady  2009 - 2020</vt:lpstr>
      <vt:lpstr>Nový legislativní rámec odpadového hospodářství</vt:lpstr>
      <vt:lpstr>Nový legislativní rámec Schválené zákony </vt:lpstr>
      <vt:lpstr>Nový legislativní rámec principy </vt:lpstr>
      <vt:lpstr>Nový legislativní rámec Zákon o odpadech – hlavní aspekty: </vt:lpstr>
      <vt:lpstr>Nový legislativní rámec Zákon o odpadech – hlavní aspekty: </vt:lpstr>
      <vt:lpstr>Nový legislativní rámec  Prováděcí předpisy   </vt:lpstr>
      <vt:lpstr>Nová odpadová legislativa připravované Prováděcí předpisy</vt:lpstr>
      <vt:lpstr>Nový strategický rámec odpadového a oběhového hospodářství</vt:lpstr>
      <vt:lpstr>Nový strategický rámec  odpadového a oběhového hospodářství</vt:lpstr>
      <vt:lpstr>Prezentace aplikace PowerPoint</vt:lpstr>
      <vt:lpstr>Nový strategický rámec  odpadového a oběhového hospodářství</vt:lpstr>
      <vt:lpstr>Podpora nového rámCE odpadového a oběhového hospodářství</vt:lpstr>
      <vt:lpstr>Podpora odpadového hospodářství</vt:lpstr>
      <vt:lpstr>Podpora odpadového hospodářství</vt:lpstr>
      <vt:lpstr>Podpora odpadového hospodářství</vt:lpstr>
      <vt:lpstr>Nový rámec  odpadového hospodářství první zkušenosti</vt:lpstr>
      <vt:lpstr>Nový rámec odpadového hospodářství první zkušenosti</vt:lpstr>
      <vt:lpstr>Děkuji za pozornost.</vt:lpstr>
      <vt:lpstr>Ing. Bc. Jan Maršák, Ph.D. ředitel odboru Odbor odpadů Ministerstvo životního prostředí jan.marsak@mzp.cz https://www.mzp.cz/cz/odpadove_hospodarstvi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Jan Maršák</cp:lastModifiedBy>
  <cp:revision>313</cp:revision>
  <cp:lastPrinted>2021-11-05T08:13:12Z</cp:lastPrinted>
  <dcterms:created xsi:type="dcterms:W3CDTF">2020-08-31T15:59:25Z</dcterms:created>
  <dcterms:modified xsi:type="dcterms:W3CDTF">2021-11-24T11:29:24Z</dcterms:modified>
</cp:coreProperties>
</file>